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6" r:id="rId13"/>
    <p:sldId id="258" r:id="rId14"/>
    <p:sldId id="260" r:id="rId15"/>
    <p:sldId id="261" r:id="rId16"/>
    <p:sldId id="263" r:id="rId17"/>
    <p:sldId id="264" r:id="rId18"/>
    <p:sldId id="265" r:id="rId19"/>
    <p:sldId id="259" r:id="rId20"/>
    <p:sldId id="287" r:id="rId21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4F2"/>
    <a:srgbClr val="ED7D31"/>
    <a:srgbClr val="B5DEF5"/>
    <a:srgbClr val="0C3D57"/>
    <a:srgbClr val="E10B17"/>
    <a:srgbClr val="DF3D50"/>
    <a:srgbClr val="1C4A8E"/>
    <a:srgbClr val="127998"/>
    <a:srgbClr val="1C2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67634" autoAdjust="0"/>
  </p:normalViewPr>
  <p:slideViewPr>
    <p:cSldViewPr snapToGrid="0">
      <p:cViewPr varScale="1">
        <p:scale>
          <a:sx n="60" d="100"/>
          <a:sy n="60" d="100"/>
        </p:scale>
        <p:origin x="9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ocruz.local\brasilia\NETHIS\PESQUISA\Observat&#243;rio%20Internacional\Resolu&#231;&#245;es%20Internacionais\Template%20-%20compil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ocruz.local\brasilia\NETHIS\PESQUISA\Observat&#243;rio%20Internacional\Resolu&#231;&#245;es%20Internacionais\Template%20-%20compilad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ocruz.local\brasilia\NETHIS\PESQUISA\Observat&#243;rio%20Internacional\Resolu&#231;&#245;es%20Internacionais\Template%20-%20compilad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dmin:Downloads:Template%20Regulacao%20Nacional%20-%20Tiag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dmin:Downloads:Template%20Regulacao%20Nacional%20-%20Tiag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ocruz.local\brasilia\NETHIS\PESQUISA\Observat&#243;rio%20Internacional\Projeto%20-%20Observat&#243;rio%20de%20Pol&#237;ticas%20P&#250;blicas%20sobre%20regula&#231;&#227;o%20de%20fatores%20de%20risco%20&#224;%20sa&#250;de\Template%20Regulacao%20Nacional%20-%20Tiag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dmin:Downloads:Template%20Regulacao%20Nacional%20-%20Tiag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normalizeH="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AR" sz="2500" b="1" i="0" baseline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Cantidad de Resoluciones emitidas por los organismos internacionales (2005-2018) por factor de riesgo</a:t>
            </a:r>
            <a:endParaRPr lang="es-AR" sz="2500" dirty="0">
              <a:solidFill>
                <a:schemeClr val="accent5">
                  <a:lumMod val="75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normalizeH="0" baseline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Plan2!$U$14:$U$17</c:f>
              <c:strCache>
                <c:ptCount val="4"/>
                <c:pt idx="0">
                  <c:v>Alimentos Ultra procesados</c:v>
                </c:pt>
                <c:pt idx="1">
                  <c:v>Tabaco</c:v>
                </c:pt>
                <c:pt idx="2">
                  <c:v>Agrotóxicos</c:v>
                </c:pt>
                <c:pt idx="3">
                  <c:v>Alcohol</c:v>
                </c:pt>
              </c:strCache>
            </c:strRef>
          </c:cat>
          <c:val>
            <c:numRef>
              <c:f>Plan2!$V$14:$V$17</c:f>
              <c:numCache>
                <c:formatCode>General</c:formatCode>
                <c:ptCount val="4"/>
                <c:pt idx="0">
                  <c:v>23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normalizeH="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AR" sz="2500" b="1" i="0" baseline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Cantidad de resoluciones internacionales emitidas por los organismos internacionales (2005 - 2018) </a:t>
            </a:r>
            <a:endParaRPr lang="es-AR" sz="2500" b="1" dirty="0">
              <a:solidFill>
                <a:schemeClr val="accent5">
                  <a:lumMod val="75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normalizeH="0" baseline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Plan2!$S$14:$S$17</c:f>
              <c:strCache>
                <c:ptCount val="4"/>
                <c:pt idx="0">
                  <c:v>OMS</c:v>
                </c:pt>
                <c:pt idx="1">
                  <c:v>ONU</c:v>
                </c:pt>
                <c:pt idx="2">
                  <c:v>ECOSOC</c:v>
                </c:pt>
                <c:pt idx="3">
                  <c:v>FAO/PNUMA</c:v>
                </c:pt>
              </c:strCache>
            </c:strRef>
          </c:cat>
          <c:val>
            <c:numRef>
              <c:f>Plan2!$T$14:$T$17</c:f>
              <c:numCache>
                <c:formatCode>General</c:formatCode>
                <c:ptCount val="4"/>
                <c:pt idx="0">
                  <c:v>26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</a:rPr>
              <a:t>Categorías</a:t>
            </a:r>
            <a:r>
              <a:rPr lang="es-AR" b="1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AR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AR" b="1" dirty="0">
                <a:solidFill>
                  <a:schemeClr val="accent5">
                    <a:lumMod val="75000"/>
                  </a:schemeClr>
                </a:solidFill>
              </a:rPr>
              <a:t>las orientaciones internacionales para la regulación de los cuatro factores de riesgo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Plan2!$S$3:$S$12</c:f>
              <c:strCache>
                <c:ptCount val="10"/>
                <c:pt idx="0">
                  <c:v>Comercialización y tributación</c:v>
                </c:pt>
                <c:pt idx="1">
                  <c:v>Cooperación</c:v>
                </c:pt>
                <c:pt idx="2">
                  <c:v>Legislación y competencia</c:v>
                </c:pt>
                <c:pt idx="3">
                  <c:v>Marketing y publicidad</c:v>
                </c:pt>
                <c:pt idx="4">
                  <c:v>Monitoreo y vigilancia</c:v>
                </c:pt>
                <c:pt idx="5">
                  <c:v>Programas y políticas</c:v>
                </c:pt>
                <c:pt idx="6">
                  <c:v>Registro</c:v>
                </c:pt>
                <c:pt idx="7">
                  <c:v>Etiqueta y contenido</c:v>
                </c:pt>
                <c:pt idx="8">
                  <c:v>Construcción de capacidad</c:v>
                </c:pt>
                <c:pt idx="9">
                  <c:v>Manejo</c:v>
                </c:pt>
              </c:strCache>
            </c:strRef>
          </c:cat>
          <c:val>
            <c:numRef>
              <c:f>Plan2!$T$3:$T$12</c:f>
              <c:numCache>
                <c:formatCode>General</c:formatCode>
                <c:ptCount val="10"/>
                <c:pt idx="0">
                  <c:v>35</c:v>
                </c:pt>
                <c:pt idx="1">
                  <c:v>29</c:v>
                </c:pt>
                <c:pt idx="2">
                  <c:v>37</c:v>
                </c:pt>
                <c:pt idx="3">
                  <c:v>18</c:v>
                </c:pt>
                <c:pt idx="4">
                  <c:v>41</c:v>
                </c:pt>
                <c:pt idx="5">
                  <c:v>68</c:v>
                </c:pt>
                <c:pt idx="6">
                  <c:v>17</c:v>
                </c:pt>
                <c:pt idx="7">
                  <c:v>20</c:v>
                </c:pt>
                <c:pt idx="8">
                  <c:v>19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80428848"/>
        <c:axId val="-1580428304"/>
      </c:barChart>
      <c:catAx>
        <c:axId val="-158042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580428304"/>
        <c:crosses val="autoZero"/>
        <c:auto val="1"/>
        <c:lblAlgn val="ctr"/>
        <c:lblOffset val="100"/>
        <c:noMultiLvlLbl val="0"/>
      </c:catAx>
      <c:valAx>
        <c:axId val="-158042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err="1" smtClean="0"/>
                  <a:t>Cantidad</a:t>
                </a:r>
                <a:r>
                  <a:rPr lang="pt-BR" b="1" baseline="0" dirty="0" smtClean="0"/>
                  <a:t> de </a:t>
                </a:r>
                <a:r>
                  <a:rPr lang="pt-BR" b="1" baseline="0" dirty="0" err="1" smtClean="0"/>
                  <a:t>orientaciones</a:t>
                </a:r>
                <a:r>
                  <a:rPr lang="pt-BR" b="1" baseline="0" dirty="0" smtClean="0"/>
                  <a:t> (</a:t>
                </a:r>
                <a:r>
                  <a:rPr lang="pt-BR" b="1" baseline="0" dirty="0" err="1" smtClean="0"/>
                  <a:t>unidad</a:t>
                </a:r>
                <a:r>
                  <a:rPr lang="pt-BR" b="1" baseline="0" dirty="0" smtClean="0"/>
                  <a:t>)</a:t>
                </a:r>
                <a:endParaRPr lang="es-419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58042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noProof="0" dirty="0" smtClean="0"/>
              <a:t>Cantidad</a:t>
            </a:r>
            <a:r>
              <a:rPr lang="es-CO" baseline="0" noProof="0" dirty="0" smtClean="0"/>
              <a:t> de documentos regulatorios emitidos en Chile por organismo (2005 – 2018), en % - Plaguicidas</a:t>
            </a:r>
            <a:endParaRPr lang="es-CO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Plan1!$E$25:$E$32</c:f>
              <c:strCache>
                <c:ptCount val="8"/>
                <c:pt idx="0">
                  <c:v>Ministério de Agricultura</c:v>
                </c:pt>
                <c:pt idx="1">
                  <c:v>Ministério da Saúde</c:v>
                </c:pt>
                <c:pt idx="2">
                  <c:v>Municipalidades</c:v>
                </c:pt>
                <c:pt idx="3">
                  <c:v>Ministério do Meio Ambiente</c:v>
                </c:pt>
                <c:pt idx="4">
                  <c:v>Ministério da Defesa</c:v>
                </c:pt>
                <c:pt idx="5">
                  <c:v>Ministério de Minas</c:v>
                </c:pt>
                <c:pt idx="6">
                  <c:v>Ministério da Fazenda</c:v>
                </c:pt>
                <c:pt idx="7">
                  <c:v>Ministério das Relações Exteriores</c:v>
                </c:pt>
              </c:strCache>
            </c:strRef>
          </c:cat>
          <c:val>
            <c:numRef>
              <c:f>Plan1!$F$25:$F$32</c:f>
              <c:numCache>
                <c:formatCode>General</c:formatCode>
                <c:ptCount val="8"/>
                <c:pt idx="0">
                  <c:v>59</c:v>
                </c:pt>
                <c:pt idx="1">
                  <c:v>30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2125256140393"/>
          <c:y val="0.28195280244691423"/>
          <c:w val="0.34308612569485969"/>
          <c:h val="0.5048595249577230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accent1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sz="1800" b="1" i="0" baseline="0" dirty="0" smtClean="0">
                <a:effectLst/>
              </a:rPr>
              <a:t>Cantidad de documentos regulatorios emitidos en Chile por organismo (2005 – 2018), en % - Alcohol</a:t>
            </a:r>
            <a:endParaRPr lang="pt-BR" dirty="0">
              <a:effectLst/>
            </a:endParaRPr>
          </a:p>
        </c:rich>
      </c:tx>
      <c:layout>
        <c:manualLayout>
          <c:xMode val="edge"/>
          <c:yMode val="edge"/>
          <c:x val="0.1144953978856051"/>
          <c:y val="1.6266209106600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Plan1!$E$12:$E$19</c:f>
              <c:strCache>
                <c:ptCount val="8"/>
                <c:pt idx="0">
                  <c:v>Municipalidades</c:v>
                </c:pt>
                <c:pt idx="1">
                  <c:v>Ministério da Agricultura</c:v>
                </c:pt>
                <c:pt idx="2">
                  <c:v>Ministério da Educação</c:v>
                </c:pt>
                <c:pt idx="3">
                  <c:v>Ministério da Justiça </c:v>
                </c:pt>
                <c:pt idx="4">
                  <c:v>Ministério da Saúde</c:v>
                </c:pt>
                <c:pt idx="5">
                  <c:v>Ministério do Transporte </c:v>
                </c:pt>
                <c:pt idx="6">
                  <c:v>Ministério do Interior</c:v>
                </c:pt>
                <c:pt idx="7">
                  <c:v>Ministério do Trabalho</c:v>
                </c:pt>
              </c:strCache>
            </c:strRef>
          </c:cat>
          <c:val>
            <c:numRef>
              <c:f>Plan1!$F$12:$F$19</c:f>
              <c:numCache>
                <c:formatCode>General</c:formatCode>
                <c:ptCount val="8"/>
                <c:pt idx="0">
                  <c:v>24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9</c:v>
                </c:pt>
                <c:pt idx="5">
                  <c:v>4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96680675278224"/>
          <c:y val="0.30554770388941804"/>
          <c:w val="0.26445811823408982"/>
          <c:h val="0.4115529322627934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accent1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sz="1800" b="1" i="0" baseline="0" dirty="0" smtClean="0">
                <a:effectLst/>
              </a:rPr>
              <a:t>Cantidad de documentos regulatorios emitidos en Chile por organismo (2005 – 2018), en % - Tabaco</a:t>
            </a:r>
            <a:endParaRPr lang="pt-B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Plan1!$E$5:$E$10</c:f>
              <c:strCache>
                <c:ptCount val="6"/>
                <c:pt idx="0">
                  <c:v>Ministério da Saúde</c:v>
                </c:pt>
                <c:pt idx="1">
                  <c:v>Ministério da Fazenda</c:v>
                </c:pt>
                <c:pt idx="2">
                  <c:v>Ministério do Trabalho</c:v>
                </c:pt>
                <c:pt idx="3">
                  <c:v>Ministério das Relações Exteriores</c:v>
                </c:pt>
                <c:pt idx="4">
                  <c:v>Municipalidade</c:v>
                </c:pt>
                <c:pt idx="5">
                  <c:v>Ministério da Educação</c:v>
                </c:pt>
              </c:strCache>
            </c:strRef>
          </c:cat>
          <c:val>
            <c:numRef>
              <c:f>Plan1!$F$5:$F$10</c:f>
              <c:numCache>
                <c:formatCode>General</c:formatCode>
                <c:ptCount val="6"/>
                <c:pt idx="0">
                  <c:v>98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72481378004452"/>
          <c:y val="0.31826597447669125"/>
          <c:w val="0.35442300177213315"/>
          <c:h val="0.4130639762284871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sz="1800" b="1" i="0" baseline="0" dirty="0" smtClean="0">
                <a:effectLst/>
              </a:rPr>
              <a:t>Cantidad de documentos regulatorios emitidos en Chile por organismo (2005 – 2018), en % - Alimentos Ultra procesados</a:t>
            </a:r>
            <a:endParaRPr lang="pt-B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Plan1!$E$21:$E$23</c:f>
              <c:strCache>
                <c:ptCount val="3"/>
                <c:pt idx="0">
                  <c:v>Ministério da Saúde</c:v>
                </c:pt>
                <c:pt idx="1">
                  <c:v>Municipalidades</c:v>
                </c:pt>
                <c:pt idx="2">
                  <c:v>Ministério do Desenvolvimento Social</c:v>
                </c:pt>
              </c:strCache>
            </c:strRef>
          </c:cat>
          <c:val>
            <c:numRef>
              <c:f>Plan1!$F$21:$F$23</c:f>
              <c:numCache>
                <c:formatCode>General</c:formatCode>
                <c:ptCount val="3"/>
                <c:pt idx="0">
                  <c:v>22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B988F-A8B6-495E-B200-066C3096E3CC}" type="doc">
      <dgm:prSet loTypeId="urn:microsoft.com/office/officeart/2005/8/layout/cycle7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419"/>
        </a:p>
      </dgm:t>
    </dgm:pt>
    <dgm:pt modelId="{7CCF99A3-BC38-4ED9-9BC2-8D8F84F35CE0}">
      <dgm:prSet phldrT="[Texto]"/>
      <dgm:spPr/>
      <dgm:t>
        <a:bodyPr/>
        <a:lstStyle/>
        <a:p>
          <a:r>
            <a:rPr lang="pt-BR" dirty="0" err="1" smtClean="0"/>
            <a:t>Salud</a:t>
          </a:r>
          <a:r>
            <a:rPr lang="pt-BR" dirty="0" smtClean="0"/>
            <a:t> de </a:t>
          </a:r>
          <a:r>
            <a:rPr lang="pt-BR" dirty="0" err="1" smtClean="0"/>
            <a:t>la</a:t>
          </a:r>
          <a:r>
            <a:rPr lang="pt-BR" dirty="0" smtClean="0"/>
            <a:t> </a:t>
          </a:r>
          <a:r>
            <a:rPr lang="pt-BR" dirty="0" err="1" smtClean="0"/>
            <a:t>Populación</a:t>
          </a:r>
          <a:endParaRPr lang="es-419" dirty="0"/>
        </a:p>
      </dgm:t>
    </dgm:pt>
    <dgm:pt modelId="{7AD217B5-9D95-459F-AC56-FD06920ACB58}" type="parTrans" cxnId="{C4689FA9-FF90-4219-BCEE-E7DAB4C08F76}">
      <dgm:prSet/>
      <dgm:spPr/>
      <dgm:t>
        <a:bodyPr/>
        <a:lstStyle/>
        <a:p>
          <a:endParaRPr lang="es-419"/>
        </a:p>
      </dgm:t>
    </dgm:pt>
    <dgm:pt modelId="{292619AC-AEB5-4C7C-992A-6A18A7401CEB}" type="sibTrans" cxnId="{C4689FA9-FF90-4219-BCEE-E7DAB4C08F76}">
      <dgm:prSet/>
      <dgm:spPr/>
      <dgm:t>
        <a:bodyPr/>
        <a:lstStyle/>
        <a:p>
          <a:endParaRPr lang="es-419"/>
        </a:p>
      </dgm:t>
    </dgm:pt>
    <dgm:pt modelId="{BF7E61D2-C92D-49AE-ACB9-CDF5B55496BB}">
      <dgm:prSet phldrT="[Texto]"/>
      <dgm:spPr/>
      <dgm:t>
        <a:bodyPr/>
        <a:lstStyle/>
        <a:p>
          <a:r>
            <a:rPr lang="pt-BR" dirty="0" smtClean="0"/>
            <a:t>Políticas </a:t>
          </a:r>
          <a:r>
            <a:rPr lang="pt-BR" dirty="0" err="1" smtClean="0"/>
            <a:t>Nacionales</a:t>
          </a:r>
          <a:endParaRPr lang="es-419" dirty="0"/>
        </a:p>
      </dgm:t>
    </dgm:pt>
    <dgm:pt modelId="{7120B75A-7C23-41DC-A557-02AB71F4824E}" type="parTrans" cxnId="{D02ADAF8-1E08-4AE1-9989-BEADEC7264CC}">
      <dgm:prSet/>
      <dgm:spPr/>
      <dgm:t>
        <a:bodyPr/>
        <a:lstStyle/>
        <a:p>
          <a:endParaRPr lang="es-419"/>
        </a:p>
      </dgm:t>
    </dgm:pt>
    <dgm:pt modelId="{C4FAE4F5-7603-4E61-B343-75FD3B9D0A5C}" type="sibTrans" cxnId="{D02ADAF8-1E08-4AE1-9989-BEADEC7264CC}">
      <dgm:prSet/>
      <dgm:spPr/>
      <dgm:t>
        <a:bodyPr/>
        <a:lstStyle/>
        <a:p>
          <a:endParaRPr lang="es-419"/>
        </a:p>
      </dgm:t>
    </dgm:pt>
    <dgm:pt modelId="{B69B8792-AA85-4036-A30E-773C0761B7FD}">
      <dgm:prSet phldrT="[Texto]"/>
      <dgm:spPr/>
      <dgm:t>
        <a:bodyPr/>
        <a:lstStyle/>
        <a:p>
          <a:r>
            <a:rPr lang="pt-BR" smtClean="0"/>
            <a:t>Políticas Internacionales</a:t>
          </a:r>
          <a:endParaRPr lang="es-419" dirty="0"/>
        </a:p>
      </dgm:t>
    </dgm:pt>
    <dgm:pt modelId="{4F453EC3-8E88-43B8-8282-B5E425870276}" type="parTrans" cxnId="{A5A9F010-1814-43E2-8810-E289B69886CF}">
      <dgm:prSet/>
      <dgm:spPr/>
      <dgm:t>
        <a:bodyPr/>
        <a:lstStyle/>
        <a:p>
          <a:endParaRPr lang="es-419"/>
        </a:p>
      </dgm:t>
    </dgm:pt>
    <dgm:pt modelId="{AA97E327-C4AC-497D-B44C-149F067588BD}" type="sibTrans" cxnId="{A5A9F010-1814-43E2-8810-E289B69886CF}">
      <dgm:prSet/>
      <dgm:spPr/>
      <dgm:t>
        <a:bodyPr/>
        <a:lstStyle/>
        <a:p>
          <a:endParaRPr lang="es-419"/>
        </a:p>
      </dgm:t>
    </dgm:pt>
    <dgm:pt modelId="{A6081C5F-D021-42FB-89B0-6756FD306F84}" type="pres">
      <dgm:prSet presAssocID="{F58B988F-A8B6-495E-B200-066C3096E3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C1CAB8EF-BE28-4315-B514-8E346298E72B}" type="pres">
      <dgm:prSet presAssocID="{7CCF99A3-BC38-4ED9-9BC2-8D8F84F35C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5831735A-FE0D-4272-943B-F64A2EABDD66}" type="pres">
      <dgm:prSet presAssocID="{292619AC-AEB5-4C7C-992A-6A18A7401CEB}" presName="sibTrans" presStyleLbl="sibTrans2D1" presStyleIdx="0" presStyleCnt="3"/>
      <dgm:spPr/>
      <dgm:t>
        <a:bodyPr/>
        <a:lstStyle/>
        <a:p>
          <a:endParaRPr lang="es-419"/>
        </a:p>
      </dgm:t>
    </dgm:pt>
    <dgm:pt modelId="{8554564F-577C-4722-9185-3F38DC921031}" type="pres">
      <dgm:prSet presAssocID="{292619AC-AEB5-4C7C-992A-6A18A7401CEB}" presName="connectorText" presStyleLbl="sibTrans2D1" presStyleIdx="0" presStyleCnt="3"/>
      <dgm:spPr/>
      <dgm:t>
        <a:bodyPr/>
        <a:lstStyle/>
        <a:p>
          <a:endParaRPr lang="es-419"/>
        </a:p>
      </dgm:t>
    </dgm:pt>
    <dgm:pt modelId="{2274B3F1-4165-4B47-8BEA-56DECD311B6B}" type="pres">
      <dgm:prSet presAssocID="{BF7E61D2-C92D-49AE-ACB9-CDF5B5549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EFE3F84E-02B0-4460-BF42-FC0F2F59D602}" type="pres">
      <dgm:prSet presAssocID="{C4FAE4F5-7603-4E61-B343-75FD3B9D0A5C}" presName="sibTrans" presStyleLbl="sibTrans2D1" presStyleIdx="1" presStyleCnt="3"/>
      <dgm:spPr/>
      <dgm:t>
        <a:bodyPr/>
        <a:lstStyle/>
        <a:p>
          <a:endParaRPr lang="es-419"/>
        </a:p>
      </dgm:t>
    </dgm:pt>
    <dgm:pt modelId="{38DE08F5-62F2-468C-AFA3-C239EF031EE8}" type="pres">
      <dgm:prSet presAssocID="{C4FAE4F5-7603-4E61-B343-75FD3B9D0A5C}" presName="connectorText" presStyleLbl="sibTrans2D1" presStyleIdx="1" presStyleCnt="3"/>
      <dgm:spPr/>
      <dgm:t>
        <a:bodyPr/>
        <a:lstStyle/>
        <a:p>
          <a:endParaRPr lang="es-419"/>
        </a:p>
      </dgm:t>
    </dgm:pt>
    <dgm:pt modelId="{1E1AF3F7-235D-4E0F-B5AA-1B3BFCC1A763}" type="pres">
      <dgm:prSet presAssocID="{B69B8792-AA85-4036-A30E-773C0761B7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DAB4500D-F20B-4748-AE15-6EFEF716E7A6}" type="pres">
      <dgm:prSet presAssocID="{AA97E327-C4AC-497D-B44C-149F067588BD}" presName="sibTrans" presStyleLbl="sibTrans2D1" presStyleIdx="2" presStyleCnt="3"/>
      <dgm:spPr/>
      <dgm:t>
        <a:bodyPr/>
        <a:lstStyle/>
        <a:p>
          <a:endParaRPr lang="es-419"/>
        </a:p>
      </dgm:t>
    </dgm:pt>
    <dgm:pt modelId="{FF4A9FCB-DDF7-4C1E-B0BD-39C6CF275AE7}" type="pres">
      <dgm:prSet presAssocID="{AA97E327-C4AC-497D-B44C-149F067588BD}" presName="connectorText" presStyleLbl="sibTrans2D1" presStyleIdx="2" presStyleCnt="3"/>
      <dgm:spPr/>
      <dgm:t>
        <a:bodyPr/>
        <a:lstStyle/>
        <a:p>
          <a:endParaRPr lang="es-419"/>
        </a:p>
      </dgm:t>
    </dgm:pt>
  </dgm:ptLst>
  <dgm:cxnLst>
    <dgm:cxn modelId="{944E4414-320D-41FC-91EF-A21648D73EE3}" type="presOf" srcId="{292619AC-AEB5-4C7C-992A-6A18A7401CEB}" destId="{5831735A-FE0D-4272-943B-F64A2EABDD66}" srcOrd="0" destOrd="0" presId="urn:microsoft.com/office/officeart/2005/8/layout/cycle7"/>
    <dgm:cxn modelId="{4CBA807E-9003-4566-88C3-45955D142975}" type="presOf" srcId="{B69B8792-AA85-4036-A30E-773C0761B7FD}" destId="{1E1AF3F7-235D-4E0F-B5AA-1B3BFCC1A763}" srcOrd="0" destOrd="0" presId="urn:microsoft.com/office/officeart/2005/8/layout/cycle7"/>
    <dgm:cxn modelId="{87991E3D-626A-43ED-8BA2-F432DB3577DA}" type="presOf" srcId="{AA97E327-C4AC-497D-B44C-149F067588BD}" destId="{FF4A9FCB-DDF7-4C1E-B0BD-39C6CF275AE7}" srcOrd="1" destOrd="0" presId="urn:microsoft.com/office/officeart/2005/8/layout/cycle7"/>
    <dgm:cxn modelId="{A5A9F010-1814-43E2-8810-E289B69886CF}" srcId="{F58B988F-A8B6-495E-B200-066C3096E3CC}" destId="{B69B8792-AA85-4036-A30E-773C0761B7FD}" srcOrd="2" destOrd="0" parTransId="{4F453EC3-8E88-43B8-8282-B5E425870276}" sibTransId="{AA97E327-C4AC-497D-B44C-149F067588BD}"/>
    <dgm:cxn modelId="{1FC6F607-12B4-4A5B-B766-5873C5E668AE}" type="presOf" srcId="{292619AC-AEB5-4C7C-992A-6A18A7401CEB}" destId="{8554564F-577C-4722-9185-3F38DC921031}" srcOrd="1" destOrd="0" presId="urn:microsoft.com/office/officeart/2005/8/layout/cycle7"/>
    <dgm:cxn modelId="{E28CDEF8-024E-4DF9-983F-B4ECEE9A6E76}" type="presOf" srcId="{C4FAE4F5-7603-4E61-B343-75FD3B9D0A5C}" destId="{EFE3F84E-02B0-4460-BF42-FC0F2F59D602}" srcOrd="0" destOrd="0" presId="urn:microsoft.com/office/officeart/2005/8/layout/cycle7"/>
    <dgm:cxn modelId="{06AE8DAA-D9A4-4DCE-990D-2A88CEB321DF}" type="presOf" srcId="{C4FAE4F5-7603-4E61-B343-75FD3B9D0A5C}" destId="{38DE08F5-62F2-468C-AFA3-C239EF031EE8}" srcOrd="1" destOrd="0" presId="urn:microsoft.com/office/officeart/2005/8/layout/cycle7"/>
    <dgm:cxn modelId="{C4689FA9-FF90-4219-BCEE-E7DAB4C08F76}" srcId="{F58B988F-A8B6-495E-B200-066C3096E3CC}" destId="{7CCF99A3-BC38-4ED9-9BC2-8D8F84F35CE0}" srcOrd="0" destOrd="0" parTransId="{7AD217B5-9D95-459F-AC56-FD06920ACB58}" sibTransId="{292619AC-AEB5-4C7C-992A-6A18A7401CEB}"/>
    <dgm:cxn modelId="{D02ADAF8-1E08-4AE1-9989-BEADEC7264CC}" srcId="{F58B988F-A8B6-495E-B200-066C3096E3CC}" destId="{BF7E61D2-C92D-49AE-ACB9-CDF5B55496BB}" srcOrd="1" destOrd="0" parTransId="{7120B75A-7C23-41DC-A557-02AB71F4824E}" sibTransId="{C4FAE4F5-7603-4E61-B343-75FD3B9D0A5C}"/>
    <dgm:cxn modelId="{5BC48119-98F5-4375-8867-A5B87370EC40}" type="presOf" srcId="{BF7E61D2-C92D-49AE-ACB9-CDF5B55496BB}" destId="{2274B3F1-4165-4B47-8BEA-56DECD311B6B}" srcOrd="0" destOrd="0" presId="urn:microsoft.com/office/officeart/2005/8/layout/cycle7"/>
    <dgm:cxn modelId="{9D62A547-6BFB-43BA-AFF1-9A8CF426D73A}" type="presOf" srcId="{7CCF99A3-BC38-4ED9-9BC2-8D8F84F35CE0}" destId="{C1CAB8EF-BE28-4315-B514-8E346298E72B}" srcOrd="0" destOrd="0" presId="urn:microsoft.com/office/officeart/2005/8/layout/cycle7"/>
    <dgm:cxn modelId="{4235115B-B9FA-4EB0-9098-ACDD5D66DDFE}" type="presOf" srcId="{AA97E327-C4AC-497D-B44C-149F067588BD}" destId="{DAB4500D-F20B-4748-AE15-6EFEF716E7A6}" srcOrd="0" destOrd="0" presId="urn:microsoft.com/office/officeart/2005/8/layout/cycle7"/>
    <dgm:cxn modelId="{11A9DB70-7F1F-41F2-8706-58CD8BD9694D}" type="presOf" srcId="{F58B988F-A8B6-495E-B200-066C3096E3CC}" destId="{A6081C5F-D021-42FB-89B0-6756FD306F84}" srcOrd="0" destOrd="0" presId="urn:microsoft.com/office/officeart/2005/8/layout/cycle7"/>
    <dgm:cxn modelId="{223989A4-E5BF-4089-95AF-D1094A27F4AB}" type="presParOf" srcId="{A6081C5F-D021-42FB-89B0-6756FD306F84}" destId="{C1CAB8EF-BE28-4315-B514-8E346298E72B}" srcOrd="0" destOrd="0" presId="urn:microsoft.com/office/officeart/2005/8/layout/cycle7"/>
    <dgm:cxn modelId="{492AEC69-DE63-4CA5-B9DF-E9615DF3D626}" type="presParOf" srcId="{A6081C5F-D021-42FB-89B0-6756FD306F84}" destId="{5831735A-FE0D-4272-943B-F64A2EABDD66}" srcOrd="1" destOrd="0" presId="urn:microsoft.com/office/officeart/2005/8/layout/cycle7"/>
    <dgm:cxn modelId="{309C070E-678F-4890-BA7E-A10EC3227F13}" type="presParOf" srcId="{5831735A-FE0D-4272-943B-F64A2EABDD66}" destId="{8554564F-577C-4722-9185-3F38DC921031}" srcOrd="0" destOrd="0" presId="urn:microsoft.com/office/officeart/2005/8/layout/cycle7"/>
    <dgm:cxn modelId="{A16FD954-60D7-4E72-B8B6-005BC0329F37}" type="presParOf" srcId="{A6081C5F-D021-42FB-89B0-6756FD306F84}" destId="{2274B3F1-4165-4B47-8BEA-56DECD311B6B}" srcOrd="2" destOrd="0" presId="urn:microsoft.com/office/officeart/2005/8/layout/cycle7"/>
    <dgm:cxn modelId="{4E9E03FD-413B-4F0A-96CE-09184B210C79}" type="presParOf" srcId="{A6081C5F-D021-42FB-89B0-6756FD306F84}" destId="{EFE3F84E-02B0-4460-BF42-FC0F2F59D602}" srcOrd="3" destOrd="0" presId="urn:microsoft.com/office/officeart/2005/8/layout/cycle7"/>
    <dgm:cxn modelId="{B7E40596-5633-4714-9D62-92ED64F111D4}" type="presParOf" srcId="{EFE3F84E-02B0-4460-BF42-FC0F2F59D602}" destId="{38DE08F5-62F2-468C-AFA3-C239EF031EE8}" srcOrd="0" destOrd="0" presId="urn:microsoft.com/office/officeart/2005/8/layout/cycle7"/>
    <dgm:cxn modelId="{8618D539-02A1-413C-B80D-F457EF255EB6}" type="presParOf" srcId="{A6081C5F-D021-42FB-89B0-6756FD306F84}" destId="{1E1AF3F7-235D-4E0F-B5AA-1B3BFCC1A763}" srcOrd="4" destOrd="0" presId="urn:microsoft.com/office/officeart/2005/8/layout/cycle7"/>
    <dgm:cxn modelId="{2C2BA9CD-C8AB-490E-A89C-FD7324AFBD7A}" type="presParOf" srcId="{A6081C5F-D021-42FB-89B0-6756FD306F84}" destId="{DAB4500D-F20B-4748-AE15-6EFEF716E7A6}" srcOrd="5" destOrd="0" presId="urn:microsoft.com/office/officeart/2005/8/layout/cycle7"/>
    <dgm:cxn modelId="{383621C7-D0B2-4D71-A9DF-B2F37BD9033E}" type="presParOf" srcId="{DAB4500D-F20B-4748-AE15-6EFEF716E7A6}" destId="{FF4A9FCB-DDF7-4C1E-B0BD-39C6CF275A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17E5-0C44-4EF6-B38C-272E8986F0C5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96E7-46C1-4CED-B629-A3BD1122E5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69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F376-2385-4FEA-AB04-481958D02B9A}" type="datetimeFigureOut">
              <a:rPr lang="pt-BR" smtClean="0"/>
              <a:t>22/11/2018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C618-666E-48EB-9956-288001739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50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017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48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02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35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4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74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38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38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709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4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6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889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74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40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9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11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53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62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8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8C618-666E-48EB-9956-28800173959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09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43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62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2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99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4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8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23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3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67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42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17C0-8B19-45BB-AA0C-3B0766CBAB90}" type="datetimeFigureOut">
              <a:rPr lang="es-CO" smtClean="0"/>
              <a:t>22/11/2018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AD38-304D-42F9-BD0F-4D5E99A7E5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9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bioeticaediplomacia.org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nethis@fiocruz.b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6" y="193334"/>
            <a:ext cx="986138" cy="1027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4504851" y="193334"/>
            <a:ext cx="4275191" cy="14012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25" y="5930169"/>
            <a:ext cx="2146789" cy="6859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2" y="5930169"/>
            <a:ext cx="2146789" cy="685956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752731" y="2273924"/>
            <a:ext cx="977943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de Regulación Internacional e</a:t>
            </a:r>
            <a:r>
              <a:rPr lang="pt-BR" sz="3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419" sz="3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Salud:</a:t>
            </a:r>
          </a:p>
          <a:p>
            <a:pPr algn="ctr"/>
            <a:r>
              <a:rPr lang="es-419" sz="35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Factores de Riesgo Asociados a </a:t>
            </a:r>
            <a:r>
              <a:rPr lang="es-419" sz="35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ECNTs</a:t>
            </a:r>
            <a:endParaRPr lang="pt-BR" sz="35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Cecília Lopes (</a:t>
            </a:r>
            <a:r>
              <a:rPr lang="pt-BR" sz="20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/Fiocruz)</a:t>
            </a:r>
          </a:p>
          <a:p>
            <a:pPr algn="r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Roberta Freitas (</a:t>
            </a: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/Fiocruz)</a:t>
            </a:r>
            <a:endParaRPr lang="pt-BR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Igor Magri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/Fiocruz)</a:t>
            </a:r>
            <a:endParaRPr lang="pt-BR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Tiago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Tasca*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/Fiocruz)</a:t>
            </a:r>
            <a:endParaRPr lang="es-419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03062" y="1021625"/>
            <a:ext cx="739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04766" y="6363971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448659"/>
              </p:ext>
            </p:extLst>
          </p:nvPr>
        </p:nvGraphicFramePr>
        <p:xfrm>
          <a:off x="1551016" y="1749927"/>
          <a:ext cx="10161630" cy="461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582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705802" y="866342"/>
            <a:ext cx="4385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pt-BR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69020" y="1416493"/>
            <a:ext cx="415339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analizaron un total </a:t>
            </a:r>
            <a:r>
              <a:rPr lang="es-AR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Resoluciones </a:t>
            </a:r>
            <a:r>
              <a:rPr lang="es-AR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2005 y </a:t>
            </a:r>
            <a:r>
              <a:rPr lang="es-AR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acerca cuatro factores de 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riesgo, 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entre las </a:t>
            </a:r>
            <a:r>
              <a:rPr lang="es-AR" sz="2300" dirty="0" err="1">
                <a:latin typeface="Arial" panose="020B0604020202020204" pitchFamily="34" charset="0"/>
                <a:cs typeface="Arial" panose="020B0604020202020204" pitchFamily="34" charset="0"/>
              </a:rPr>
              <a:t>CPOs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, Asambleas de la 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OMS, ONU, 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del Consejo Económico y Social y de la 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FAO/PNUMA.  </a:t>
            </a:r>
            <a:endParaRPr lang="es-A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713256" y="4105194"/>
            <a:ext cx="4209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Debe señalar </a:t>
            </a:r>
            <a:r>
              <a:rPr lang="es-AR" sz="2300" dirty="0">
                <a:latin typeface="Arial" panose="020B0604020202020204" pitchFamily="34" charset="0"/>
                <a:cs typeface="Arial" panose="020B0604020202020204" pitchFamily="34" charset="0"/>
              </a:rPr>
              <a:t>las medidas internacionales acordadas entre los países, </a:t>
            </a:r>
            <a:r>
              <a:rPr lang="es-A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3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que deberán apuntar para acciones </a:t>
            </a:r>
            <a:r>
              <a:rPr lang="es-AR" sz="23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locales</a:t>
            </a:r>
            <a:endParaRPr lang="es-AR" sz="2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754915214"/>
              </p:ext>
            </p:extLst>
          </p:nvPr>
        </p:nvGraphicFramePr>
        <p:xfrm>
          <a:off x="1842113" y="1955153"/>
          <a:ext cx="5860932" cy="40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6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6" y="193334"/>
            <a:ext cx="986138" cy="1027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4504851" y="193334"/>
            <a:ext cx="4275191" cy="140129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12363" y="2171904"/>
            <a:ext cx="7460166" cy="344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s-419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lo global a lo local: la regulación de los factores de riesgo para las enfermedades no transmisibles en Chile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Tiago Tasca – </a:t>
            </a:r>
            <a:r>
              <a:rPr lang="pt-BR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 (Brasil)</a:t>
            </a:r>
          </a:p>
          <a:p>
            <a:pPr algn="r"/>
            <a:r>
              <a:rPr lang="pt-B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Roberta Campos – </a:t>
            </a:r>
            <a:r>
              <a:rPr lang="pt-BR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Nethis</a:t>
            </a:r>
            <a:r>
              <a:rPr lang="pt-B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/Fiocruz (Brasil)</a:t>
            </a:r>
            <a:endParaRPr lang="pt-BR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25" y="5930169"/>
            <a:ext cx="2146789" cy="6859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2" y="5930169"/>
            <a:ext cx="2146789" cy="6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87780" y="1729511"/>
            <a:ext cx="630890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40369" y="1021625"/>
            <a:ext cx="466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pt-BR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02" y="1842416"/>
            <a:ext cx="4032300" cy="4440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8" y="1812937"/>
            <a:ext cx="4224280" cy="4470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3674890" y="6283075"/>
            <a:ext cx="222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MINSAL (2018)</a:t>
            </a:r>
            <a:endParaRPr lang="es-419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721969" y="6211314"/>
            <a:ext cx="222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MINSAL (2018)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41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71208" y="1931568"/>
            <a:ext cx="9400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del Congreso Nacional de Chile;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Periodo: 2005 – 2018;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Agrotóxicos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plaguicida, pesticida y fertilizantes;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Tabaco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tabaco, </a:t>
            </a:r>
            <a:r>
              <a:rPr lang="es-C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cigarr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y tabaquismo;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Alimentos ultra procesados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grasas saturadas, sodio, azúcar, alimentación no saludable y alimentos ultra procesados;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contenido;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alcoholes, bebida alcohólica, destilados y licores;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contenido;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05318" y="1223682"/>
            <a:ext cx="466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O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68674" y="1930781"/>
            <a:ext cx="448359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de Salud: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de Salud Pública, SEREMIS.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Agrícola y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Ganadero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6252" y="1176121"/>
            <a:ext cx="9717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Plaguicidas</a:t>
            </a:r>
            <a:endParaRPr lang="es-CO" sz="33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49889850"/>
              </p:ext>
            </p:extLst>
          </p:nvPr>
        </p:nvGraphicFramePr>
        <p:xfrm>
          <a:off x="6352266" y="1930782"/>
          <a:ext cx="5661934" cy="468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8363383" y="6585635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25685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27646" y="1855492"/>
            <a:ext cx="4114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Agricultura (SAG);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Municipalidades;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Ministerio de Salud.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27646" y="1176514"/>
            <a:ext cx="9717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endParaRPr lang="es-CO" sz="33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61643183"/>
              </p:ext>
            </p:extLst>
          </p:nvPr>
        </p:nvGraphicFramePr>
        <p:xfrm>
          <a:off x="5991367" y="1931567"/>
          <a:ext cx="6059606" cy="468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875211" y="6565325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27482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27646" y="1855492"/>
            <a:ext cx="41143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Salud: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Subsecretaría de Salud Pública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27646" y="1176514"/>
            <a:ext cx="9717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Tabaco</a:t>
            </a:r>
            <a:endParaRPr lang="es-CO" sz="33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75211" y="6565325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62839299"/>
              </p:ext>
            </p:extLst>
          </p:nvPr>
        </p:nvGraphicFramePr>
        <p:xfrm>
          <a:off x="5998008" y="1968899"/>
          <a:ext cx="6028892" cy="4596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363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27646" y="1855492"/>
            <a:ext cx="4114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Salud: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Subsecretaría de Salud Pública.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Municipalidades;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Ministerio de Desarrollo Social.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27646" y="1176514"/>
            <a:ext cx="9717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Ultra procesados</a:t>
            </a:r>
            <a:endParaRPr lang="es-CO" sz="33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875211" y="6565325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242448235"/>
              </p:ext>
            </p:extLst>
          </p:nvPr>
        </p:nvGraphicFramePr>
        <p:xfrm>
          <a:off x="5842000" y="1776678"/>
          <a:ext cx="6080415" cy="478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522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727646" y="1176514"/>
            <a:ext cx="9717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3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CO" sz="33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2280" y="1637196"/>
            <a:ext cx="94764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300 documentos para regulación de los factores de riesgo;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Regulación concentrada en Ministerio de Agricultura y Ministerio de Salud;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 en regulación de alimentos (2012);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normativo </a:t>
            </a:r>
            <a:r>
              <a:rPr lang="es-CO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efectividad;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doméstica y recomendaciones </a:t>
            </a:r>
            <a:r>
              <a:rPr lang="es-CO" sz="25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internacionales: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Implantación domestica?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300" dirty="0">
                <a:latin typeface="Arial" panose="020B0604020202020204" pitchFamily="34" charset="0"/>
                <a:cs typeface="Arial" panose="020B0604020202020204" pitchFamily="34" charset="0"/>
              </a:rPr>
              <a:t>Observatorio de Regulación Internacional de Factores de Riesgo Asociados a Enfermedades Crónicas no </a:t>
            </a:r>
            <a:r>
              <a:rPr lang="es-CO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Transmisibles.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12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853238" y="1784033"/>
            <a:ext cx="10069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Comprender el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panorama </a:t>
            </a:r>
            <a:r>
              <a:rPr lang="es-419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s-419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de regulación para la protección a la salud;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Identificar experiencias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 de regulación de productos de uso humano (Alimentos Ultra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procesados, Pesticidas, Tabaco, </a:t>
            </a:r>
            <a:r>
              <a:rPr lang="es-419" sz="2800" dirty="0" err="1">
                <a:latin typeface="Arial" panose="020B0604020202020204" pitchFamily="34" charset="0"/>
                <a:cs typeface="Arial" panose="020B0604020202020204" pitchFamily="34" charset="0"/>
              </a:rPr>
              <a:t>Alco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419" sz="2800" dirty="0" err="1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) que causan factores de riesgo a la salud relacionadas a esas normas 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internacionales;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plataforma digital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419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socializar</a:t>
            </a:r>
            <a:r>
              <a:rPr lang="es-419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dirty="0">
                <a:latin typeface="Arial" panose="020B0604020202020204" pitchFamily="34" charset="0"/>
                <a:cs typeface="Arial" panose="020B0604020202020204" pitchFamily="34" charset="0"/>
              </a:rPr>
              <a:t>esas experiencias con la comunidad política, técnico-científica y sociedad civil; para 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servir de subsidio para la construcción de políticas públicas en salud. </a:t>
            </a:r>
          </a:p>
          <a:p>
            <a:pPr marL="514350" indent="-514350">
              <a:buFont typeface="+mj-lt"/>
              <a:buAutoNum type="arabicPeriod"/>
            </a:pPr>
            <a:endParaRPr lang="es-419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53238" y="866342"/>
            <a:ext cx="288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7440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6" y="193334"/>
            <a:ext cx="986138" cy="1027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4504851" y="193334"/>
            <a:ext cx="4275191" cy="14012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25" y="5930169"/>
            <a:ext cx="2146789" cy="6859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2" y="5930169"/>
            <a:ext cx="2146789" cy="6859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379350" y="2326224"/>
            <a:ext cx="9717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gracias!</a:t>
            </a:r>
            <a:endParaRPr lang="es-CO" sz="5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30129" y="3688597"/>
            <a:ext cx="4215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Contactos</a:t>
            </a:r>
            <a:r>
              <a:rPr lang="pt-BR" dirty="0"/>
              <a:t>:</a:t>
            </a:r>
          </a:p>
          <a:p>
            <a:pPr algn="ctr"/>
            <a:r>
              <a:rPr lang="pt-BR" dirty="0"/>
              <a:t>+</a:t>
            </a:r>
            <a:r>
              <a:rPr lang="pt-BR" dirty="0" smtClean="0"/>
              <a:t>55 61 33294585</a:t>
            </a:r>
            <a:endParaRPr lang="pt-BR" dirty="0"/>
          </a:p>
          <a:p>
            <a:pPr algn="ctr"/>
            <a:r>
              <a:rPr lang="pt-BR" dirty="0">
                <a:hlinkClick r:id="rId10"/>
              </a:rPr>
              <a:t>nethis@fiocruz.br</a:t>
            </a:r>
            <a:endParaRPr lang="pt-BR" dirty="0"/>
          </a:p>
          <a:p>
            <a:pPr algn="ctr"/>
            <a:r>
              <a:rPr lang="pt-BR" dirty="0" smtClean="0">
                <a:hlinkClick r:id="rId10"/>
              </a:rPr>
              <a:t>tiago.tasca@fiocruz.br</a:t>
            </a:r>
            <a:endParaRPr lang="pt-BR" dirty="0">
              <a:hlinkClick r:id="rId10"/>
            </a:endParaRPr>
          </a:p>
          <a:p>
            <a:pPr algn="ctr"/>
            <a:r>
              <a:rPr lang="pt-BR" dirty="0">
                <a:hlinkClick r:id="rId11"/>
              </a:rPr>
              <a:t>www.bioeticaediplomacia.org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19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696585" y="616182"/>
            <a:ext cx="4798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</p:txBody>
      </p:sp>
      <p:pic>
        <p:nvPicPr>
          <p:cNvPr id="13" name="Picture 2"/>
          <p:cNvPicPr/>
          <p:nvPr/>
        </p:nvPicPr>
        <p:blipFill rotWithShape="1">
          <a:blip r:embed="rId8"/>
          <a:srcRect l="2266" t="5669" r="2906" b="17372"/>
          <a:stretch/>
        </p:blipFill>
        <p:spPr>
          <a:xfrm>
            <a:off x="1551017" y="1660922"/>
            <a:ext cx="5460484" cy="4832868"/>
          </a:xfrm>
          <a:prstGeom prst="rect">
            <a:avLst/>
          </a:prstGeom>
          <a:ln w="9360">
            <a:solidFill>
              <a:schemeClr val="accent1"/>
            </a:solidFill>
          </a:ln>
        </p:spPr>
      </p:pic>
      <p:sp>
        <p:nvSpPr>
          <p:cNvPr id="15" name="Retângulo 14"/>
          <p:cNvSpPr/>
          <p:nvPr/>
        </p:nvSpPr>
        <p:spPr>
          <a:xfrm>
            <a:off x="7773066" y="1445479"/>
            <a:ext cx="42295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21384" y="6488668"/>
            <a:ext cx="222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WHO (2018)</a:t>
            </a:r>
            <a:endParaRPr lang="es-419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88225" y="6431459"/>
            <a:ext cx="222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WHO (2018)</a:t>
            </a:r>
            <a:endParaRPr lang="es-419" dirty="0"/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31" y="1660922"/>
            <a:ext cx="4887007" cy="4770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66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34" name="Retângulo 33"/>
          <p:cNvSpPr/>
          <p:nvPr/>
        </p:nvSpPr>
        <p:spPr>
          <a:xfrm>
            <a:off x="1619686" y="647743"/>
            <a:ext cx="62387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</p:txBody>
      </p:sp>
      <p:sp>
        <p:nvSpPr>
          <p:cNvPr id="35" name="CustomShape 1"/>
          <p:cNvSpPr/>
          <p:nvPr/>
        </p:nvSpPr>
        <p:spPr>
          <a:xfrm>
            <a:off x="1125430" y="1393217"/>
            <a:ext cx="3815640" cy="1617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spcBef>
                <a:spcPts val="400"/>
              </a:spcBef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Agrotóxicos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Mercado mundial em 2010: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US$ 51,2 bilhões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(7,3 bilhões no Brasil).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Imagem 7"/>
          <p:cNvPicPr/>
          <p:nvPr/>
        </p:nvPicPr>
        <p:blipFill>
          <a:blip r:embed="rId6"/>
          <a:stretch/>
        </p:blipFill>
        <p:spPr>
          <a:xfrm>
            <a:off x="1729658" y="2631338"/>
            <a:ext cx="2679840" cy="2705400"/>
          </a:xfrm>
          <a:prstGeom prst="rect">
            <a:avLst/>
          </a:prstGeom>
          <a:ln>
            <a:noFill/>
          </a:ln>
        </p:spPr>
      </p:pic>
      <p:sp>
        <p:nvSpPr>
          <p:cNvPr id="37" name="CustomShape 2"/>
          <p:cNvSpPr/>
          <p:nvPr/>
        </p:nvSpPr>
        <p:spPr>
          <a:xfrm>
            <a:off x="5461510" y="1532091"/>
            <a:ext cx="4634280" cy="496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spcBef>
                <a:spcPts val="400"/>
              </a:spcBef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Bebidas Alcoólicas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320"/>
              </a:spcBef>
            </a:pPr>
            <a:r>
              <a:rPr lang="pt-BR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Inbev</a:t>
            </a: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-Bélgica: U$ 81 </a:t>
            </a:r>
            <a:r>
              <a:rPr lang="pt-BR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           </a:t>
            </a: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AmBev - Brasil: U$ 57 bi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320"/>
              </a:spcBef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Bef>
                <a:spcPts val="320"/>
              </a:spcBef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Diageo (Reino Unido)</a:t>
            </a:r>
            <a:r>
              <a:rPr lang="pt-B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Guinness, Johnny Walker,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Smirnoff, 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Baileys</a:t>
            </a: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 José 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Cuervo</a:t>
            </a: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r>
              <a:rPr lang="pt-B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r>
              <a:rPr lang="pt-BR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Pernod-Ricard</a:t>
            </a:r>
            <a:r>
              <a:rPr lang="pt-BR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(França)</a:t>
            </a:r>
            <a:r>
              <a:rPr lang="pt-B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320"/>
              </a:spcBef>
            </a:pPr>
            <a:r>
              <a:rPr lang="pt-B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Ballantine’s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Chivas</a:t>
            </a: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Regal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Vodka</a:t>
            </a: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Absolut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Bef>
                <a:spcPts val="281"/>
              </a:spcBef>
            </a:pP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Rum </a:t>
            </a:r>
            <a:r>
              <a:rPr lang="pt-BR" sz="1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Montilla</a:t>
            </a:r>
            <a:r>
              <a:rPr lang="pt-BR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agem 15"/>
          <p:cNvPicPr/>
          <p:nvPr/>
        </p:nvPicPr>
        <p:blipFill>
          <a:blip r:embed="rId7"/>
          <a:stretch/>
        </p:blipFill>
        <p:spPr>
          <a:xfrm>
            <a:off x="5960018" y="2232525"/>
            <a:ext cx="1743840" cy="817200"/>
          </a:xfrm>
          <a:prstGeom prst="rect">
            <a:avLst/>
          </a:prstGeom>
          <a:ln>
            <a:noFill/>
          </a:ln>
        </p:spPr>
      </p:pic>
      <p:sp>
        <p:nvSpPr>
          <p:cNvPr id="39" name="CustomShape 3"/>
          <p:cNvSpPr/>
          <p:nvPr/>
        </p:nvSpPr>
        <p:spPr>
          <a:xfrm>
            <a:off x="4026663" y="1752190"/>
            <a:ext cx="2837520" cy="415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spcBef>
                <a:spcPts val="400"/>
              </a:spcBef>
            </a:pPr>
            <a:r>
              <a:rPr lang="pt-B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Tabaco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Imagem 12"/>
          <p:cNvPicPr/>
          <p:nvPr/>
        </p:nvPicPr>
        <p:blipFill>
          <a:blip r:embed="rId8"/>
          <a:stretch/>
        </p:blipFill>
        <p:spPr>
          <a:xfrm>
            <a:off x="7900883" y="2232525"/>
            <a:ext cx="2247480" cy="758880"/>
          </a:xfrm>
          <a:prstGeom prst="rect">
            <a:avLst/>
          </a:prstGeom>
          <a:ln>
            <a:noFill/>
          </a:ln>
        </p:spPr>
      </p:pic>
      <p:pic>
        <p:nvPicPr>
          <p:cNvPr id="41" name="Imagem 14"/>
          <p:cNvPicPr/>
          <p:nvPr/>
        </p:nvPicPr>
        <p:blipFill>
          <a:blip r:embed="rId9"/>
          <a:stretch/>
        </p:blipFill>
        <p:spPr>
          <a:xfrm>
            <a:off x="5408937" y="4773558"/>
            <a:ext cx="2826360" cy="1029600"/>
          </a:xfrm>
          <a:prstGeom prst="rect">
            <a:avLst/>
          </a:prstGeom>
          <a:ln>
            <a:noFill/>
          </a:ln>
        </p:spPr>
      </p:pic>
      <p:sp>
        <p:nvSpPr>
          <p:cNvPr id="42" name="Retângulo 41"/>
          <p:cNvSpPr/>
          <p:nvPr/>
        </p:nvSpPr>
        <p:spPr>
          <a:xfrm>
            <a:off x="5090903" y="633854"/>
            <a:ext cx="6839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Las principales enfermedades de salud en la modernidad son relacionadas al consumo de los productos como bebidas alcohólicas, alimentos y tabaco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Espaço Reservado para Conteúdo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6373" y="1697183"/>
            <a:ext cx="4165924" cy="448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m 13"/>
          <p:cNvPicPr/>
          <p:nvPr/>
        </p:nvPicPr>
        <p:blipFill>
          <a:blip r:embed="rId11"/>
          <a:stretch/>
        </p:blipFill>
        <p:spPr>
          <a:xfrm>
            <a:off x="5606858" y="3265960"/>
            <a:ext cx="2097000" cy="1029600"/>
          </a:xfrm>
          <a:prstGeom prst="rect">
            <a:avLst/>
          </a:prstGeom>
          <a:ln>
            <a:noFill/>
          </a:ln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6654" y="3735495"/>
            <a:ext cx="3115515" cy="1359876"/>
          </a:xfrm>
          <a:prstGeom prst="rect">
            <a:avLst/>
          </a:prstGeom>
        </p:spPr>
      </p:pic>
      <p:pic>
        <p:nvPicPr>
          <p:cNvPr id="46" name="Espaço Reservado para Conteúdo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280982" y="2108465"/>
            <a:ext cx="3709098" cy="36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m 5"/>
          <p:cNvPicPr/>
          <p:nvPr/>
        </p:nvPicPr>
        <p:blipFill>
          <a:blip r:embed="rId14"/>
          <a:stretch/>
        </p:blipFill>
        <p:spPr>
          <a:xfrm>
            <a:off x="2369864" y="2553594"/>
            <a:ext cx="8280360" cy="4020019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4233909" y="1765735"/>
            <a:ext cx="3311640" cy="6985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400"/>
              </a:spcBef>
            </a:pPr>
            <a:r>
              <a:rPr lang="pt-BR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Alimentos </a:t>
            </a:r>
            <a:r>
              <a:rPr lang="pt-BR" sz="2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Ultra-Processados</a:t>
            </a:r>
            <a:endParaRPr lang="pt-B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0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37" grpId="0"/>
      <p:bldP spid="37" grpId="1"/>
      <p:bldP spid="39" grpId="0"/>
      <p:bldP spid="39" grpId="1"/>
      <p:bldP spid="48" grpId="0"/>
      <p:bldP spid="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696585" y="616182"/>
            <a:ext cx="4798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96585" y="1598849"/>
            <a:ext cx="1037659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A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A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basta 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actuación de los servicios de salud y </a:t>
            </a:r>
            <a:r>
              <a:rPr lang="es-A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promoción de hábitos saludables 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entre la población;</a:t>
            </a:r>
          </a:p>
          <a:p>
            <a:pPr algn="just"/>
            <a:endParaRPr lang="es-A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Culpabilizar los individuos;</a:t>
            </a:r>
          </a:p>
          <a:p>
            <a:pPr marL="342900" indent="-342900" algn="just">
              <a:buFontTx/>
              <a:buChar char="-"/>
            </a:pPr>
            <a:endParaRPr lang="es-A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la acción legítima </a:t>
            </a:r>
            <a:r>
              <a:rPr lang="es-A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regulación estatal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en productos (alcohol, tabaco, alimentos ultra procesados e plaguicidas) que impactan en la salud e que potencialmente causan enfermedades;</a:t>
            </a:r>
          </a:p>
          <a:p>
            <a:pPr marL="342900" indent="-342900" algn="just">
              <a:buFontTx/>
              <a:buChar char="-"/>
            </a:pPr>
            <a:endParaRPr lang="es-A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La mejora de las políticas reguladoras requiere un análisis </a:t>
            </a:r>
            <a:r>
              <a:rPr lang="es-A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</a:t>
            </a:r>
            <a:r>
              <a:rPr lang="es-A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de experiencias internacionales con aporte ético. </a:t>
            </a:r>
          </a:p>
          <a:p>
            <a:pPr algn="just"/>
            <a:endParaRPr lang="es-A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65" y="3368254"/>
            <a:ext cx="5810343" cy="30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930365" y="1273979"/>
            <a:ext cx="9612593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Los esfuerzos para prevenir enfermedades no transmisibles van en contra de los intereses comerciales de poderosos operadores económicos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. En mi opinión, este es uno de los mayores desafíos para la promoción de la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salud", 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afirmó." No es sólo 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Big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Tabaco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. La salud pública también debe tratar con 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Big </a:t>
            </a:r>
            <a:r>
              <a:rPr lang="es-AR" sz="2000" b="1" dirty="0" err="1">
                <a:latin typeface="Arial" pitchFamily="34" charset="0"/>
                <a:cs typeface="Arial" pitchFamily="34" charset="0"/>
              </a:rPr>
              <a:t>Food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, Big Soda y Big Alcohol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. Todas estas industrias temen la regulación y se protegen usando las mismas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tácticas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Resultado de imagem para MARGARET CH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7641" y="3368254"/>
            <a:ext cx="3125317" cy="3040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03062" y="1021625"/>
            <a:ext cx="739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11550" y="2146399"/>
            <a:ext cx="100583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Normas internacionales e implicaciones para la construcción de normas nacionales </a:t>
            </a:r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A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Diplomacia en salud</a:t>
            </a:r>
            <a:endParaRPr lang="es-AR" sz="3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Resoluciones de Organizaciones Internacionales: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son obligatorias;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a la comunidad internacional;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A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Posicionamiento y compromisos internacionales de los Estados</a:t>
            </a:r>
            <a:r>
              <a:rPr lang="es-A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frente a los intereses del mercado;</a:t>
            </a:r>
          </a:p>
          <a:p>
            <a:pPr algn="just"/>
            <a:endParaRPr lang="es-A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03062" y="1021625"/>
            <a:ext cx="739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281310"/>
              </p:ext>
            </p:extLst>
          </p:nvPr>
        </p:nvGraphicFramePr>
        <p:xfrm>
          <a:off x="1803062" y="1946349"/>
          <a:ext cx="10119352" cy="441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804766" y="6363971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38446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454727" cy="6858000"/>
          </a:xfrm>
          <a:prstGeom prst="rect">
            <a:avLst/>
          </a:prstGeom>
          <a:solidFill>
            <a:srgbClr val="D2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56" y="222659"/>
            <a:ext cx="766855" cy="7989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73256"/>
            <a:ext cx="3200445" cy="6930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193334"/>
            <a:ext cx="1305662" cy="701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" y="5213190"/>
            <a:ext cx="1284689" cy="14029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03062" y="1021625"/>
            <a:ext cx="739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Preliminares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04766" y="6363971"/>
            <a:ext cx="22919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/>
              <a:t>Elaboración propia (2018)</a:t>
            </a:r>
            <a:endParaRPr lang="es-CO" sz="15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20034"/>
              </p:ext>
            </p:extLst>
          </p:nvPr>
        </p:nvGraphicFramePr>
        <p:xfrm>
          <a:off x="1803062" y="1887558"/>
          <a:ext cx="10130632" cy="437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740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897</Words>
  <Application>Microsoft Office PowerPoint</Application>
  <PresentationFormat>Widescreen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Andre Luis Costa Freire</cp:lastModifiedBy>
  <cp:revision>68</cp:revision>
  <cp:lastPrinted>2018-11-08T12:58:44Z</cp:lastPrinted>
  <dcterms:created xsi:type="dcterms:W3CDTF">2018-10-24T19:07:58Z</dcterms:created>
  <dcterms:modified xsi:type="dcterms:W3CDTF">2018-11-22T15:31:28Z</dcterms:modified>
</cp:coreProperties>
</file>